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22" r:id="rId2"/>
    <p:sldId id="261" r:id="rId3"/>
    <p:sldId id="413" r:id="rId4"/>
    <p:sldId id="414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10" r:id="rId21"/>
    <p:sldId id="411" r:id="rId22"/>
    <p:sldId id="412" r:id="rId23"/>
    <p:sldId id="264" r:id="rId24"/>
    <p:sldId id="265" r:id="rId25"/>
    <p:sldId id="416" r:id="rId26"/>
    <p:sldId id="417" r:id="rId27"/>
    <p:sldId id="293" r:id="rId28"/>
    <p:sldId id="263" r:id="rId29"/>
    <p:sldId id="423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257" r:id="rId43"/>
    <p:sldId id="258" r:id="rId44"/>
    <p:sldId id="259" r:id="rId45"/>
    <p:sldId id="260" r:id="rId46"/>
    <p:sldId id="418" r:id="rId47"/>
    <p:sldId id="262" r:id="rId48"/>
    <p:sldId id="419" r:id="rId49"/>
    <p:sldId id="420" r:id="rId50"/>
    <p:sldId id="271" r:id="rId51"/>
    <p:sldId id="42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 autoAdjust="0"/>
    <p:restoredTop sz="87347" autoAdjust="0"/>
  </p:normalViewPr>
  <p:slideViewPr>
    <p:cSldViewPr snapToGrid="0">
      <p:cViewPr varScale="1">
        <p:scale>
          <a:sx n="105" d="100"/>
          <a:sy n="105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1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possibilities here for discussion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Outliers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Misspellings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Type/constraint violations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Inconsistencies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Duplication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Missing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Unusual distributions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Wrong granularity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Wrong time or other scope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Data entry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Measurement error</a:t>
            </a:r>
          </a:p>
          <a:p>
            <a:pPr marL="171450" indent="-171450">
              <a:buFontTx/>
              <a:buChar char="-"/>
            </a:pPr>
            <a:r>
              <a:rPr lang="en-US" dirty="0"/>
              <a:t>Bad data integration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Poor experimental design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Mismatch of data to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60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(10/29/14 17:37) -----</a:t>
            </a:r>
          </a:p>
          <a:p>
            <a:r>
              <a:rPr lang="en-US"/>
              <a:t>FINISH ME!</a:t>
            </a:r>
          </a:p>
        </p:txBody>
      </p:sp>
    </p:spTree>
    <p:extLst>
      <p:ext uri="{BB962C8B-B14F-4D97-AF65-F5344CB8AC3E}">
        <p14:creationId xmlns:p14="http://schemas.microsoft.com/office/powerpoint/2010/main" val="31632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saved my file as ‘Week2_tutorial.qmd’, for those of you that are use to markdown notice that the suffix has changed (</a:t>
            </a:r>
            <a:r>
              <a:rPr lang="en-AU" dirty="0" err="1"/>
              <a:t>rmd</a:t>
            </a:r>
            <a:r>
              <a:rPr lang="en-AU" dirty="0"/>
              <a:t> to </a:t>
            </a:r>
            <a:r>
              <a:rPr lang="en-AU" dirty="0" err="1"/>
              <a:t>qmd</a:t>
            </a:r>
            <a:r>
              <a:rPr lang="en-AU" dirty="0"/>
              <a:t>). </a:t>
            </a:r>
          </a:p>
          <a:p>
            <a:endParaRPr lang="en-AU" dirty="0"/>
          </a:p>
          <a:p>
            <a:r>
              <a:rPr lang="en-AU" dirty="0"/>
              <a:t>At the top of the document you will have some metadata on the document: title, format (word doc), editor…. </a:t>
            </a:r>
          </a:p>
          <a:p>
            <a:endParaRPr lang="en-AU" dirty="0"/>
          </a:p>
          <a:p>
            <a:r>
              <a:rPr lang="en-AU" dirty="0"/>
              <a:t>The editor is a pretty awesome feature that you wouldn’t get in a markdown document. Here you can get the look of</a:t>
            </a:r>
          </a:p>
          <a:p>
            <a:r>
              <a:rPr lang="en-AU" dirty="0"/>
              <a:t>what it would look like in a word document.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572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E4B08-D3C9-27D8-A51C-9985F8E78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AF8DB-206D-3930-EBDD-4D03EBCEA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F1EAE-9AD4-535E-E3A7-8040EB3BF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saved my file as ‘Week2_tutorial.qmd’, for those of you that are use to markdown notice that the suffix has changed (</a:t>
            </a:r>
            <a:r>
              <a:rPr lang="en-AU" dirty="0" err="1"/>
              <a:t>rmd</a:t>
            </a:r>
            <a:r>
              <a:rPr lang="en-AU" dirty="0"/>
              <a:t> to </a:t>
            </a:r>
            <a:r>
              <a:rPr lang="en-AU" dirty="0" err="1"/>
              <a:t>qmd</a:t>
            </a:r>
            <a:r>
              <a:rPr lang="en-AU" dirty="0"/>
              <a:t>). </a:t>
            </a:r>
          </a:p>
          <a:p>
            <a:endParaRPr lang="en-AU" dirty="0"/>
          </a:p>
          <a:p>
            <a:r>
              <a:rPr lang="en-AU" dirty="0"/>
              <a:t>At the top of the document you will have some metadata on the document: title, format (word doc), editor…. </a:t>
            </a:r>
          </a:p>
          <a:p>
            <a:endParaRPr lang="en-AU" dirty="0"/>
          </a:p>
          <a:p>
            <a:r>
              <a:rPr lang="en-AU" dirty="0"/>
              <a:t>The editor is a pretty awesome feature that you wouldn’t get in a markdown document. Here you can get the look of</a:t>
            </a:r>
          </a:p>
          <a:p>
            <a:r>
              <a:rPr lang="en-AU" dirty="0"/>
              <a:t>what it would look like in a word document.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AE804-D2F3-58AB-ABFD-B7F50C630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923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F9E8-0D26-7422-B18E-91F6BBC3E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6B7D4-15F9-0B05-54B4-D7790FA5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9706B-0903-55B4-8BE3-33FED7C1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Now play with the tool bar</a:t>
            </a:r>
          </a:p>
          <a:p>
            <a:pPr marL="171450" indent="-171450">
              <a:buFontTx/>
              <a:buChar char="-"/>
            </a:pPr>
            <a:r>
              <a:rPr lang="en-AU" dirty="0"/>
              <a:t>you can bold, italicize text</a:t>
            </a:r>
          </a:p>
          <a:p>
            <a:pPr marL="171450" indent="-171450">
              <a:buFontTx/>
              <a:buChar char="-"/>
            </a:pPr>
            <a:r>
              <a:rPr lang="en-AU" dirty="0"/>
              <a:t>you can add in links</a:t>
            </a:r>
          </a:p>
          <a:p>
            <a:pPr marL="171450" indent="-171450">
              <a:buFontTx/>
              <a:buChar char="-"/>
            </a:pPr>
            <a:r>
              <a:rPr lang="en-AU" dirty="0"/>
              <a:t>Change the formatting headings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you go back to the source code you can see what it’s doing under the hood. </a:t>
            </a:r>
          </a:p>
          <a:p>
            <a:pPr marL="0" indent="0">
              <a:buFontTx/>
              <a:buNone/>
            </a:pPr>
            <a:r>
              <a:rPr lang="en-AU" dirty="0"/>
              <a:t>Here if you used markdown in the past, you would have to know this </a:t>
            </a:r>
            <a:r>
              <a:rPr lang="en-AU" dirty="0" err="1"/>
              <a:t>laytext</a:t>
            </a:r>
            <a:r>
              <a:rPr lang="en-AU" dirty="0"/>
              <a:t> code</a:t>
            </a:r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BDE49-E626-4266-5492-44A840765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75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28393-AEDD-F7B4-6BCE-E754FA62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4035-1A5B-018C-C7FD-BA4DAB3E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39031A-1DB8-BF69-D276-A1D2393AA51C}"/>
              </a:ext>
            </a:extLst>
          </p:cNvPr>
          <p:cNvSpPr txBox="1">
            <a:spLocks/>
          </p:cNvSpPr>
          <p:nvPr/>
        </p:nvSpPr>
        <p:spPr>
          <a:xfrm>
            <a:off x="7193280" y="681037"/>
            <a:ext cx="4490720" cy="240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“Data Scientists spend up to 80% of the time on data cleaning and 20 percent of their time on actual data analysis”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 algn="r">
              <a:buNone/>
            </a:pPr>
            <a:r>
              <a:rPr lang="en-US" sz="2400" i="1" dirty="0"/>
              <a:t>-- ?????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713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3B1E-76B4-3127-6B24-09A38F72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B7D1EA5-AF0A-B831-666F-1E5A3918A529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7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F8BB8-9E06-7652-B1C8-E7BEDFE1D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0927DA3-783E-13A1-1062-77078F23EF22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7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705AB-FA49-B07A-4028-9E1AEF4D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9062D63-B9EE-43D5-6341-FE378772534A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7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BE2D-2666-785C-4E87-8A3A2EDB9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9840E1F-F4F9-0597-E255-C3F3F07DC9B0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3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19271-B082-E613-F657-2C36A61C1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1EF27A4-DD4D-E894-EF97-5830AC348D6D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07C36-38F7-D989-5F77-723B8318C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AA09EEF-59D9-A43E-0072-29C3B62A9964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8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A7564-1EBF-2C32-87C2-B238BB657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431D5F5-B7C2-86DA-1C04-0FC61C4A6818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C8F3-3F1F-DCD8-C6C6-CD507F87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54B6EA3-6851-CAC5-B7E3-A6ACC72D7179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3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B9DF-13DF-4D3A-0EE7-E694A82E5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2FB7D59-7774-245A-81DE-057D48999BF5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46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F4EB4-BFE2-066A-32DF-049090E5B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59538B4-53DF-1755-E15A-7604120DE43B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Todays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your data… How do we do it? Then how do we save it?</a:t>
            </a:r>
          </a:p>
          <a:p>
            <a:endParaRPr lang="en-US" dirty="0"/>
          </a:p>
          <a:p>
            <a:r>
              <a:rPr lang="en-US" dirty="0"/>
              <a:t>Viewing and inspecting your data</a:t>
            </a:r>
          </a:p>
          <a:p>
            <a:endParaRPr lang="en-US" dirty="0"/>
          </a:p>
          <a:p>
            <a:r>
              <a:rPr lang="en-US" dirty="0"/>
              <a:t>What is quarto and it’s functionality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568D3-B769-D6CA-2BCA-47B570F86138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46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43961-87DF-3CBD-3F36-D63666BB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5BADA1E-49C0-B6E3-B9AA-EAA43F966D78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4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9271-18B6-A598-1C6A-B9D8EBE4C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E134C66-8CBB-2870-0CF5-30B05D45A547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2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36B46-9B83-95C9-7619-F463E8ACB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A133A1D-8BAB-A34C-DDA4-E719036328BE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20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Regula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 defTabSz="642816"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Helvetica Neue Regular" charset="0"/>
              <a:sym typeface="Gill Sans" charset="0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17418" y="594989"/>
            <a:ext cx="10571018" cy="55311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“I spend more than half of my time integrating, cleansing and transforming data without doing any actual analysis.  Most of the time I’m lucky if I get to do any ‘analysis’ at all</a:t>
            </a:r>
            <a:r>
              <a:rPr lang="is-IS" dirty="0">
                <a:solidFill>
                  <a:schemeClr val="bg1"/>
                </a:solidFill>
                <a:ea typeface="ＭＳ Ｐゴシック"/>
                <a:cs typeface="ＭＳ Ｐゴシック"/>
              </a:rPr>
              <a:t>…</a:t>
            </a:r>
            <a:endParaRPr lang="en-US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/>
            <a:endParaRPr lang="en-US" sz="11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indent="0">
              <a:buNone/>
            </a:pPr>
            <a:r>
              <a:rPr lang="is-IS" dirty="0">
                <a:solidFill>
                  <a:schemeClr val="bg1"/>
                </a:solidFill>
                <a:ea typeface="ＭＳ Ｐゴシック"/>
                <a:cs typeface="ＭＳ Ｐゴシック"/>
              </a:rPr>
              <a:t>… </a:t>
            </a: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Most of the time once you transform the data ... the insights can be scarily obvious.”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0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935">
        <p:fade/>
      </p:transition>
    </mc:Choice>
    <mc:Fallback xmlns="">
      <p:transition xmlns:p14="http://schemas.microsoft.com/office/powerpoint/2010/main" spd="med" advTm="98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Regula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 defTabSz="642816"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Helvetica Neue Regular" charset="0"/>
              <a:sym typeface="Gill Sans" charset="0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72835" y="594989"/>
            <a:ext cx="10607965" cy="55311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“Once you play with the data you realize you made an assumption that is completely wrong. It’s really useful, it’s not just a waste of time, even though you may be banging your head.” </a:t>
            </a:r>
            <a:endParaRPr lang="en-US" sz="11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algn="r"/>
            <a:endParaRPr lang="en-US" sz="24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“In practice it tends not to be just data prep, you are learning about the data at the same time, you are learning about what assumptions you can make.”</a:t>
            </a:r>
          </a:p>
          <a:p>
            <a:pPr marL="0" algn="r"/>
            <a:endParaRPr lang="en-US" sz="2400" dirty="0">
              <a:solidFill>
                <a:schemeClr val="bg1"/>
              </a:solidFill>
              <a:ea typeface="ＭＳ Ｐゴシック"/>
              <a:cs typeface="ＭＳ Ｐゴシック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7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935">
        <p:fade/>
      </p:transition>
    </mc:Choice>
    <mc:Fallback xmlns="">
      <p:transition xmlns:p14="http://schemas.microsoft.com/office/powerpoint/2010/main" spd="med" advTm="98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Aka Data Prep, Data Munging, Data Transformation</a:t>
            </a:r>
          </a:p>
          <a:p>
            <a:pPr marL="0" indent="0">
              <a:buNone/>
            </a:pPr>
            <a:r>
              <a:rPr lang="en-US" sz="2400" i="1" dirty="0"/>
              <a:t>Assessing and transforming raw data to make it </a:t>
            </a:r>
            <a:r>
              <a:rPr lang="en-US" sz="2400" b="1" i="1" dirty="0"/>
              <a:t>fit for 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75406"/>
            <a:ext cx="21209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3" t="26845"/>
          <a:stretch/>
        </p:blipFill>
        <p:spPr>
          <a:xfrm flipH="1">
            <a:off x="1011416" y="4705210"/>
            <a:ext cx="1805094" cy="2168202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239969" y="4068398"/>
            <a:ext cx="2689343" cy="989104"/>
          </a:xfrm>
          <a:prstGeom prst="wedgeEllipseCallout">
            <a:avLst>
              <a:gd name="adj1" fmla="val -65761"/>
              <a:gd name="adj2" fmla="val 105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Regular" charset="0"/>
              </a:rPr>
              <a:t>Fit for what use?</a:t>
            </a:r>
            <a:endParaRPr lang="en-US" dirty="0">
              <a:latin typeface="Helvetica Neue Regula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5" r="54625"/>
          <a:stretch/>
        </p:blipFill>
        <p:spPr>
          <a:xfrm flipH="1">
            <a:off x="8921231" y="4689798"/>
            <a:ext cx="2031554" cy="2168202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7022042" y="3816908"/>
            <a:ext cx="2628900" cy="895415"/>
          </a:xfrm>
          <a:prstGeom prst="wedgeEllipseCallout">
            <a:avLst>
              <a:gd name="adj1" fmla="val 22927"/>
              <a:gd name="adj2" fmla="val 170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Regular" charset="0"/>
              </a:rPr>
              <a:t>That depends!</a:t>
            </a:r>
          </a:p>
        </p:txBody>
      </p:sp>
    </p:spTree>
    <p:extLst>
      <p:ext uri="{BB962C8B-B14F-4D97-AF65-F5344CB8AC3E}">
        <p14:creationId xmlns:p14="http://schemas.microsoft.com/office/powerpoint/2010/main" val="100999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Aka Data Prep, Data Munging, Data Transformation</a:t>
            </a:r>
          </a:p>
          <a:p>
            <a:pPr marL="0" indent="0">
              <a:buNone/>
            </a:pPr>
            <a:r>
              <a:rPr lang="en-US" sz="2400" i="1" dirty="0"/>
              <a:t>Assessing and transforming raw data to make it </a:t>
            </a:r>
            <a:r>
              <a:rPr lang="en-US" sz="2400" b="1" i="1" dirty="0"/>
              <a:t>fit for use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This is how you “get your head in the game”</a:t>
            </a:r>
          </a:p>
          <a:p>
            <a:pPr lvl="1"/>
            <a:r>
              <a:rPr lang="en-US" sz="2000" dirty="0"/>
              <a:t>Understand what you have</a:t>
            </a:r>
          </a:p>
          <a:p>
            <a:pPr lvl="1"/>
            <a:r>
              <a:rPr lang="en-US" sz="2000" dirty="0"/>
              <a:t>Assess strengths and weaknesses of your data</a:t>
            </a:r>
          </a:p>
          <a:p>
            <a:pPr lvl="1"/>
            <a:r>
              <a:rPr lang="en-US" sz="2000" dirty="0" err="1"/>
              <a:t>Hypothesise</a:t>
            </a:r>
            <a:r>
              <a:rPr lang="en-US" sz="2000" dirty="0"/>
              <a:t> about what to do with your data</a:t>
            </a:r>
          </a:p>
          <a:p>
            <a:pPr lvl="1"/>
            <a:r>
              <a:rPr lang="en-US" sz="2000" dirty="0"/>
              <a:t>Get it ready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i="1" dirty="0"/>
              <a:t>Nobody will know your data as well as you do while wrangling</a:t>
            </a:r>
          </a:p>
          <a:p>
            <a:pPr lvl="1"/>
            <a:r>
              <a:rPr lang="en-US" sz="2000" dirty="0"/>
              <a:t>Not even the “you” of a few days later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552" y="2318752"/>
            <a:ext cx="3233928" cy="29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When is data “dirty”?</a:t>
            </a:r>
          </a:p>
          <a:p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How does that happen?</a:t>
            </a:r>
            <a:endParaRPr lang="en-US" sz="2000" dirty="0"/>
          </a:p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2322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75288" y="5685821"/>
            <a:ext cx="670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 Regular" charset="0"/>
              </a:rPr>
              <a:t>https://</a:t>
            </a:r>
            <a:r>
              <a:rPr lang="en-US" sz="1400" dirty="0" err="1">
                <a:latin typeface="Helvetica Neue Regular" charset="0"/>
              </a:rPr>
              <a:t>besjournals.onlinelibrary.wiley.com</a:t>
            </a:r>
            <a:r>
              <a:rPr lang="en-US" sz="1400" dirty="0">
                <a:latin typeface="Helvetica Neue Regular" charset="0"/>
              </a:rPr>
              <a:t>/</a:t>
            </a:r>
            <a:r>
              <a:rPr lang="en-US" sz="1400" dirty="0" err="1">
                <a:latin typeface="Helvetica Neue Regular" charset="0"/>
              </a:rPr>
              <a:t>doi</a:t>
            </a:r>
            <a:r>
              <a:rPr lang="en-US" sz="1400" dirty="0">
                <a:latin typeface="Helvetica Neue Regular" charset="0"/>
              </a:rPr>
              <a:t>/10.1111/j.2041-210X.2009.00001.x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45B43-40CB-3C41-2AF4-106CDD0E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107168" cy="540249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BB0D7B2-9101-CCD3-1D8B-5E62DAF4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601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9"/>
    </mc:Choice>
    <mc:Fallback xmlns="">
      <p:transition spd="slow" advTm="1455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CD5C-94ED-A8EB-4187-C1998E74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4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to be a data scientist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10481"/>
            <a:ext cx="7768936" cy="43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28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BE71-ADD8-C71F-B837-F777AD7EE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8562-B835-1BF4-B185-168B810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 – Are There Outliers in Y or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8099-8CB0-B61D-72CA-63C83FFD0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888224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Outliers are extreme values that differ from the rest of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They may arise from data entry errors, measurement errors, or real biological extremes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Outliers can skew visualisations, violate model assumptions, and bias results</a:t>
            </a:r>
          </a:p>
          <a:p>
            <a:r>
              <a:rPr lang="en-AU" dirty="0"/>
              <a:t> </a:t>
            </a:r>
            <a:r>
              <a:rPr lang="en-AU" i="1" dirty="0"/>
              <a:t>"Outliers can dominate model outcomes or visualizations. Identifying them is essential before analysis.” -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1336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8BF8-F56D-F17A-C40F-FFA8F6C5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47A3-A87A-157E-F2C0-CF5B3613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 – Are There Outliers in Y or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46914-7F59-FB7F-AB17-398665AB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888224" cy="53949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How would we look for outliers?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pacman</a:t>
            </a:r>
            <a:r>
              <a:rPr lang="en-AU" dirty="0"/>
              <a:t>::</a:t>
            </a:r>
            <a:r>
              <a:rPr lang="en-AU" dirty="0" err="1"/>
              <a:t>p_load</a:t>
            </a:r>
            <a:r>
              <a:rPr lang="en-AU" dirty="0"/>
              <a:t>(</a:t>
            </a:r>
            <a:r>
              <a:rPr lang="en-AU" dirty="0" err="1"/>
              <a:t>palmerpenguins</a:t>
            </a:r>
            <a:r>
              <a:rPr lang="en-AU" dirty="0"/>
              <a:t>, </a:t>
            </a:r>
            <a:r>
              <a:rPr lang="en-AU" dirty="0" err="1"/>
              <a:t>dplyr</a:t>
            </a:r>
            <a:r>
              <a:rPr lang="en-AU" dirty="0"/>
              <a:t>) </a:t>
            </a:r>
          </a:p>
          <a:p>
            <a:pPr marL="0" indent="0">
              <a:buNone/>
            </a:pPr>
            <a:r>
              <a:rPr lang="en-AU" dirty="0"/>
              <a:t># Boxplot to detect outliers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boxplot(</a:t>
            </a:r>
            <a:r>
              <a:rPr lang="en-AU" dirty="0" err="1">
                <a:solidFill>
                  <a:srgbClr val="FF0000"/>
                </a:solidFill>
              </a:rPr>
              <a:t>penguins$body_mass_g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main = "Outlier Check: Body Mass (g)",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col = "</a:t>
            </a:r>
            <a:r>
              <a:rPr lang="en-AU" dirty="0" err="1">
                <a:solidFill>
                  <a:srgbClr val="FF0000"/>
                </a:solidFill>
              </a:rPr>
              <a:t>lightgrey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Histogram to see distribution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hist(</a:t>
            </a:r>
            <a:r>
              <a:rPr lang="en-AU" dirty="0" err="1">
                <a:solidFill>
                  <a:srgbClr val="FF0000"/>
                </a:solidFill>
              </a:rPr>
              <a:t>penguins$body_mass_g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main = "Histogram of Body Mass (g)",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col = "</a:t>
            </a:r>
            <a:r>
              <a:rPr lang="en-AU" dirty="0" err="1">
                <a:solidFill>
                  <a:srgbClr val="FF0000"/>
                </a:solidFill>
              </a:rPr>
              <a:t>skyblue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2A97D-3840-F597-D9C2-BE9EAC8A23C6}"/>
              </a:ext>
            </a:extLst>
          </p:cNvPr>
          <p:cNvSpPr txBox="1"/>
          <p:nvPr/>
        </p:nvSpPr>
        <p:spPr>
          <a:xfrm>
            <a:off x="6278880" y="6120384"/>
            <a:ext cx="384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Tip:</a:t>
            </a:r>
            <a:r>
              <a:rPr lang="en-AU" dirty="0"/>
              <a:t> Combine with summary() or sort() </a:t>
            </a:r>
          </a:p>
          <a:p>
            <a:r>
              <a:rPr lang="en-AU" dirty="0"/>
              <a:t>to see extremes numerically.</a:t>
            </a:r>
          </a:p>
        </p:txBody>
      </p:sp>
    </p:spTree>
    <p:extLst>
      <p:ext uri="{BB962C8B-B14F-4D97-AF65-F5344CB8AC3E}">
        <p14:creationId xmlns:p14="http://schemas.microsoft.com/office/powerpoint/2010/main" val="15003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22CA-0545-99D9-E4FA-4668603C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55C9-0DAB-319E-FDF4-8FA6A03A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2 – Is the Variance Similar Across Groups?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1827-990A-254C-8287-5F6BD1F81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888224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Homogeneity means groups have a similar spread (variance).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Unequal variance can affect models like ANOVA or regression.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Can be visualized by comparing group distributions.</a:t>
            </a:r>
          </a:p>
          <a:p>
            <a:r>
              <a:rPr lang="en-AU" i="1" dirty="0"/>
              <a:t>"Even moderate variance differences can degrade model reliability."</a:t>
            </a:r>
            <a:br>
              <a:rPr lang="en-AU" dirty="0"/>
            </a:b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372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6B12A-DC4C-143B-0804-BC3322F6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BBB3-5637-466B-0CEE-B14FFD97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2 in R – Check Variance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AF310-F43B-CE05-FBEF-6B7A523B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/>
              <a:t>How would we look for outliers?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Compare body mass variance across species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boxplot(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 ~ species, data = penguins,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main = "Body Mass by Species",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col = c("</a:t>
            </a:r>
            <a:r>
              <a:rPr lang="en-AU" dirty="0" err="1">
                <a:solidFill>
                  <a:srgbClr val="FF0000"/>
                </a:solidFill>
              </a:rPr>
              <a:t>lightblue</a:t>
            </a:r>
            <a:r>
              <a:rPr lang="en-AU" dirty="0">
                <a:solidFill>
                  <a:srgbClr val="FF0000"/>
                </a:solidFill>
              </a:rPr>
              <a:t>", "</a:t>
            </a:r>
            <a:r>
              <a:rPr lang="en-AU" dirty="0" err="1">
                <a:solidFill>
                  <a:srgbClr val="FF0000"/>
                </a:solidFill>
              </a:rPr>
              <a:t>lightgreen</a:t>
            </a:r>
            <a:r>
              <a:rPr lang="en-AU" dirty="0">
                <a:solidFill>
                  <a:srgbClr val="FF0000"/>
                </a:solidFill>
              </a:rPr>
              <a:t>", "salmon"))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Numerical check of variances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penguins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</a:t>
            </a:r>
            <a:r>
              <a:rPr lang="en-AU" dirty="0" err="1">
                <a:solidFill>
                  <a:srgbClr val="FF0000"/>
                </a:solidFill>
              </a:rPr>
              <a:t>group_by</a:t>
            </a:r>
            <a:r>
              <a:rPr lang="en-AU" dirty="0">
                <a:solidFill>
                  <a:srgbClr val="FF0000"/>
                </a:solidFill>
              </a:rPr>
              <a:t>(species)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summarise(</a:t>
            </a:r>
            <a:r>
              <a:rPr lang="en-AU" dirty="0" err="1">
                <a:solidFill>
                  <a:srgbClr val="FF0000"/>
                </a:solidFill>
              </a:rPr>
              <a:t>var_mass</a:t>
            </a:r>
            <a:r>
              <a:rPr lang="en-AU" dirty="0">
                <a:solidFill>
                  <a:srgbClr val="FF0000"/>
                </a:solidFill>
              </a:rPr>
              <a:t> = var(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, </a:t>
            </a:r>
            <a:r>
              <a:rPr lang="en-AU" dirty="0" err="1">
                <a:solidFill>
                  <a:srgbClr val="FF0000"/>
                </a:solidFill>
              </a:rPr>
              <a:t>na.rm</a:t>
            </a:r>
            <a:r>
              <a:rPr lang="en-AU" dirty="0">
                <a:solidFill>
                  <a:srgbClr val="FF0000"/>
                </a:solidFill>
              </a:rPr>
              <a:t> = TRUE))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13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0608-9A6E-6D11-635D-71A7F372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7503-DC20-9411-9CFB-2B76A5F9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3 – Are the Data Normally Distributed?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61B19-4229-C01E-2BBC-46243A4E0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Normality refers to the bell-shaped curve in data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Histograms and QQ plots are used to inspect this.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Not all methods require normality, but it's important to check.</a:t>
            </a:r>
          </a:p>
          <a:p>
            <a:r>
              <a:rPr lang="en-AU" dirty="0"/>
              <a:t>🗣 </a:t>
            </a:r>
            <a:r>
              <a:rPr lang="en-AU" i="1" dirty="0"/>
              <a:t>"Many methods are robust, but checking normality helps you choose the right approach."</a:t>
            </a:r>
            <a:br>
              <a:rPr lang="en-AU" dirty="0"/>
            </a:b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9510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68BF8-B69B-EAF3-EA67-2B78DF9A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1D97-E447-5E11-E81D-81BB307D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3 – Check Normality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036B-B52D-74D9-A402-91B57205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# Histogram of flipper length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hist(</a:t>
            </a:r>
            <a:r>
              <a:rPr lang="en-AU" dirty="0" err="1">
                <a:solidFill>
                  <a:srgbClr val="FF0000"/>
                </a:solidFill>
              </a:rPr>
              <a:t>penguins$flipper_length_mm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main = "Flipper Length Distribution",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col = "</a:t>
            </a:r>
            <a:r>
              <a:rPr lang="en-AU" dirty="0" err="1">
                <a:solidFill>
                  <a:srgbClr val="FF0000"/>
                </a:solidFill>
              </a:rPr>
              <a:t>lightsteelblue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dirty="0"/>
              <a:t># QQ plot (optional)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qqnorm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penguins$flipper_length_mm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qqline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penguins$flipper_length_mm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DAFBC-B93E-46F5-0EA4-B02EC63F1512}"/>
              </a:ext>
            </a:extLst>
          </p:cNvPr>
          <p:cNvSpPr txBox="1"/>
          <p:nvPr/>
        </p:nvSpPr>
        <p:spPr>
          <a:xfrm>
            <a:off x="6425184" y="5827776"/>
            <a:ext cx="5324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Tip:</a:t>
            </a:r>
            <a:r>
              <a:rPr lang="en-AU" dirty="0"/>
              <a:t> Look for symmetry and smooth tails in histograms.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0512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D58A9-A4D3-8694-7304-0103B85AF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28CA-766B-E2B3-0861-14B2B1B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4 – Are There Lots of Zeros?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ADF8-8DD2-4808-28F9-B55C406D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Excess zeros can distort models for count or binary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May require special </a:t>
            </a:r>
            <a:r>
              <a:rPr lang="en-AU" dirty="0" err="1"/>
              <a:t>modeling</a:t>
            </a:r>
            <a:r>
              <a:rPr lang="en-AU" dirty="0"/>
              <a:t> approaches.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Check both counts and joint absences (multivariate).</a:t>
            </a:r>
          </a:p>
          <a:p>
            <a:r>
              <a:rPr lang="en-AU" dirty="0"/>
              <a:t>🗣 </a:t>
            </a:r>
            <a:r>
              <a:rPr lang="en-AU" i="1" dirty="0"/>
              <a:t>"Zero inflation requires special models or interpretation techniques."</a:t>
            </a:r>
            <a:br>
              <a:rPr lang="en-AU" dirty="0"/>
            </a:b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0029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EAF54-3CF5-0C1E-8FC5-663D897E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A83D-28CB-3F63-8A64-CD168A2E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4 –Check Zeros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10E0E-312C-AFB8-AE24-44303F355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# Create a binary variable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penguins$heavy</a:t>
            </a:r>
            <a:r>
              <a:rPr lang="en-AU" dirty="0">
                <a:solidFill>
                  <a:srgbClr val="FF0000"/>
                </a:solidFill>
              </a:rPr>
              <a:t> &lt;- </a:t>
            </a:r>
            <a:r>
              <a:rPr lang="en-AU" dirty="0" err="1">
                <a:solidFill>
                  <a:srgbClr val="FF0000"/>
                </a:solidFill>
              </a:rPr>
              <a:t>ifelse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penguins$body_mass_g</a:t>
            </a:r>
            <a:r>
              <a:rPr lang="en-AU" dirty="0">
                <a:solidFill>
                  <a:srgbClr val="FF0000"/>
                </a:solidFill>
              </a:rPr>
              <a:t> &gt; 4500, 1, 0)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Check frequency of 0s and 1s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table(</a:t>
            </a:r>
            <a:r>
              <a:rPr lang="en-AU" dirty="0" err="1">
                <a:solidFill>
                  <a:srgbClr val="FF0000"/>
                </a:solidFill>
              </a:rPr>
              <a:t>penguins$heavy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Visualize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barplot</a:t>
            </a:r>
            <a:r>
              <a:rPr lang="en-AU" dirty="0">
                <a:solidFill>
                  <a:srgbClr val="FF0000"/>
                </a:solidFill>
              </a:rPr>
              <a:t>(table(</a:t>
            </a:r>
            <a:r>
              <a:rPr lang="en-AU" dirty="0" err="1">
                <a:solidFill>
                  <a:srgbClr val="FF0000"/>
                </a:solidFill>
              </a:rPr>
              <a:t>penguins$heavy</a:t>
            </a:r>
            <a:r>
              <a:rPr lang="en-AU" dirty="0">
                <a:solidFill>
                  <a:srgbClr val="FF0000"/>
                </a:solidFill>
              </a:rPr>
              <a:t>),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main = "Binary Variable: Heavy (&gt;4500g)",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col = "gold")</a:t>
            </a:r>
          </a:p>
        </p:txBody>
      </p:sp>
    </p:spTree>
    <p:extLst>
      <p:ext uri="{BB962C8B-B14F-4D97-AF65-F5344CB8AC3E}">
        <p14:creationId xmlns:p14="http://schemas.microsoft.com/office/powerpoint/2010/main" val="874822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FDB7-5787-1024-09CE-84103796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70E0-23FE-7E63-DFFA-5B7DB7F9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5 – Are the Predictors Too Similar?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EDB66-B859-FDEB-E175-452033E5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3730752"/>
          </a:xfrm>
        </p:spPr>
        <p:txBody>
          <a:bodyPr/>
          <a:lstStyle/>
          <a:p>
            <a:r>
              <a:rPr lang="en-AU" dirty="0"/>
              <a:t>Collinearity occurs when two or more predictors are strongly correlated.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This can inflate standard errors and mask variable importance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Use correlation matrices or visual tools to detect it.</a:t>
            </a:r>
          </a:p>
          <a:p>
            <a:r>
              <a:rPr lang="en-AU" i="1" dirty="0"/>
              <a:t>"Collinearity reduces model interpretability and power.” </a:t>
            </a: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6235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CC9CB-D039-D64C-414E-5287E5505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3F81-42D2-7C63-D092-40BD97BB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5 in R – Check Collinearity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71F2-63B4-5CA8-29E9-B349A7979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# Prepare numerical data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num_vars</a:t>
            </a:r>
            <a:r>
              <a:rPr lang="en-AU" dirty="0">
                <a:solidFill>
                  <a:srgbClr val="FF0000"/>
                </a:solidFill>
              </a:rPr>
              <a:t> &lt;- penguins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select(</a:t>
            </a:r>
            <a:r>
              <a:rPr lang="en-AU" dirty="0" err="1">
                <a:solidFill>
                  <a:srgbClr val="FF0000"/>
                </a:solidFill>
              </a:rPr>
              <a:t>bill_length_mm</a:t>
            </a:r>
            <a:r>
              <a:rPr lang="en-AU" dirty="0">
                <a:solidFill>
                  <a:srgbClr val="FF0000"/>
                </a:solidFill>
              </a:rPr>
              <a:t>, </a:t>
            </a:r>
            <a:r>
              <a:rPr lang="en-AU" dirty="0" err="1">
                <a:solidFill>
                  <a:srgbClr val="FF0000"/>
                </a:solidFill>
              </a:rPr>
              <a:t>bill_depth_mm</a:t>
            </a:r>
            <a:r>
              <a:rPr lang="en-AU" dirty="0">
                <a:solidFill>
                  <a:srgbClr val="FF0000"/>
                </a:solidFill>
              </a:rPr>
              <a:t>,   	 	</a:t>
            </a:r>
            <a:r>
              <a:rPr lang="en-AU" dirty="0" err="1">
                <a:solidFill>
                  <a:srgbClr val="FF0000"/>
                </a:solidFill>
              </a:rPr>
              <a:t>flipper_length_mm</a:t>
            </a:r>
            <a:r>
              <a:rPr lang="en-AU" dirty="0">
                <a:solidFill>
                  <a:srgbClr val="FF0000"/>
                </a:solidFill>
              </a:rPr>
              <a:t>, 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)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filter(</a:t>
            </a:r>
            <a:r>
              <a:rPr lang="en-AU" dirty="0" err="1">
                <a:solidFill>
                  <a:srgbClr val="FF0000"/>
                </a:solidFill>
              </a:rPr>
              <a:t>if_all</a:t>
            </a:r>
            <a:r>
              <a:rPr lang="en-AU" dirty="0">
                <a:solidFill>
                  <a:srgbClr val="FF0000"/>
                </a:solidFill>
              </a:rPr>
              <a:t>(everything(), ~ !</a:t>
            </a:r>
            <a:r>
              <a:rPr lang="en-AU" dirty="0" err="1">
                <a:solidFill>
                  <a:srgbClr val="FF0000"/>
                </a:solidFill>
              </a:rPr>
              <a:t>is.na</a:t>
            </a:r>
            <a:r>
              <a:rPr lang="en-AU" dirty="0">
                <a:solidFill>
                  <a:srgbClr val="FF0000"/>
                </a:solidFill>
              </a:rPr>
              <a:t>(.)))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Correlation matrix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cor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num_vars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Visualise correlation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pacman</a:t>
            </a:r>
            <a:r>
              <a:rPr lang="en-AU" dirty="0">
                <a:solidFill>
                  <a:srgbClr val="FF0000"/>
                </a:solidFill>
              </a:rPr>
              <a:t>::</a:t>
            </a:r>
            <a:r>
              <a:rPr lang="en-AU" dirty="0" err="1">
                <a:solidFill>
                  <a:srgbClr val="FF0000"/>
                </a:solidFill>
              </a:rPr>
              <a:t>p_load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corrplot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corrplot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cor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num_vars</a:t>
            </a:r>
            <a:r>
              <a:rPr lang="en-AU" dirty="0">
                <a:solidFill>
                  <a:srgbClr val="FF0000"/>
                </a:solidFill>
              </a:rPr>
              <a:t>), method = "circle")</a:t>
            </a:r>
          </a:p>
        </p:txBody>
      </p:sp>
    </p:spTree>
    <p:extLst>
      <p:ext uri="{BB962C8B-B14F-4D97-AF65-F5344CB8AC3E}">
        <p14:creationId xmlns:p14="http://schemas.microsoft.com/office/powerpoint/2010/main" val="150028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spend your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9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1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7514-25F7-84B7-4925-46DF591A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C5B7-9612-3314-83A2-9357FF23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AU" dirty="0"/>
              <a:t>Step 6 – What Is the Relationship Between Y &amp;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126B-90B6-47A5-399A-2017E7D94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52669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Helps identify if a linear model is appropriate, or if relationships are nonlinear.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Can reveal thresholds, curvatures, or 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Always plot your response variable vs. each predictor.</a:t>
            </a:r>
          </a:p>
          <a:p>
            <a:r>
              <a:rPr lang="en-AU" i="1" dirty="0"/>
              <a:t>"Scatterplots can reveal patterns that inform model design."</a:t>
            </a: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2242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F7A6F-2FE7-79BD-784D-E34BC69E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E6D2-23BF-9BA7-D945-E1E6203F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6 in R – Plot Y vs. X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F86B-FC0B-C4EF-F6F4-0A0F4718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# Base R scatterplot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plot(</a:t>
            </a:r>
            <a:r>
              <a:rPr lang="en-AU" dirty="0" err="1">
                <a:solidFill>
                  <a:srgbClr val="FF0000"/>
                </a:solidFill>
              </a:rPr>
              <a:t>flipper_length_mm</a:t>
            </a:r>
            <a:r>
              <a:rPr lang="en-AU" dirty="0">
                <a:solidFill>
                  <a:srgbClr val="FF0000"/>
                </a:solidFill>
              </a:rPr>
              <a:t> ~ 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data = penguins,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main = "Flipper Length vs. Body Mass",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col = "</a:t>
            </a:r>
            <a:r>
              <a:rPr lang="en-AU" dirty="0" err="1">
                <a:solidFill>
                  <a:srgbClr val="FF0000"/>
                </a:solidFill>
              </a:rPr>
              <a:t>darkblue</a:t>
            </a:r>
            <a:r>
              <a:rPr lang="en-AU" dirty="0">
                <a:solidFill>
                  <a:srgbClr val="FF0000"/>
                </a:solidFill>
              </a:rPr>
              <a:t>", </a:t>
            </a:r>
            <a:r>
              <a:rPr lang="en-AU" dirty="0" err="1">
                <a:solidFill>
                  <a:srgbClr val="FF0000"/>
                </a:solidFill>
              </a:rPr>
              <a:t>pch</a:t>
            </a:r>
            <a:r>
              <a:rPr lang="en-AU" dirty="0">
                <a:solidFill>
                  <a:srgbClr val="FF0000"/>
                </a:solidFill>
              </a:rPr>
              <a:t> = 19)</a:t>
            </a:r>
          </a:p>
        </p:txBody>
      </p:sp>
    </p:spTree>
    <p:extLst>
      <p:ext uri="{BB962C8B-B14F-4D97-AF65-F5344CB8AC3E}">
        <p14:creationId xmlns:p14="http://schemas.microsoft.com/office/powerpoint/2010/main" val="79330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23917B-6C27-EFBD-F164-AAC66ED5BC50}"/>
              </a:ext>
            </a:extLst>
          </p:cNvPr>
          <p:cNvSpPr txBox="1"/>
          <p:nvPr/>
        </p:nvSpPr>
        <p:spPr>
          <a:xfrm>
            <a:off x="4772152" y="875593"/>
            <a:ext cx="13689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dirty="0"/>
              <a:t>Week_2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88FB7A-D14D-BB5C-043A-7C72F00336DF}"/>
              </a:ext>
            </a:extLst>
          </p:cNvPr>
          <p:cNvCxnSpPr>
            <a:cxnSpLocks/>
          </p:cNvCxnSpPr>
          <p:nvPr/>
        </p:nvCxnSpPr>
        <p:spPr>
          <a:xfrm>
            <a:off x="4236124" y="1327538"/>
            <a:ext cx="0" cy="511376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Open folder with solid fill">
            <a:extLst>
              <a:ext uri="{FF2B5EF4-FFF2-40B4-BE49-F238E27FC236}">
                <a16:creationId xmlns:a16="http://schemas.microsoft.com/office/drawing/2014/main" id="{7E0FF4A7-9E50-8B52-4B7B-9D0176F4B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456" y="631228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3CDFCA-9B8C-EF29-9BA3-09BFF3E9A91F}"/>
              </a:ext>
            </a:extLst>
          </p:cNvPr>
          <p:cNvCxnSpPr>
            <a:cxnSpLocks/>
          </p:cNvCxnSpPr>
          <p:nvPr/>
        </p:nvCxnSpPr>
        <p:spPr>
          <a:xfrm flipH="1">
            <a:off x="4184220" y="1813491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RStudio SVG and transparent PNG icons | TechIcons">
            <a:extLst>
              <a:ext uri="{FF2B5EF4-FFF2-40B4-BE49-F238E27FC236}">
                <a16:creationId xmlns:a16="http://schemas.microsoft.com/office/drawing/2014/main" id="{37D88643-7319-30A4-E696-9AC42EFD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84" y="1471615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B59E3A-B51E-F207-ADFA-99504D04A218}"/>
              </a:ext>
            </a:extLst>
          </p:cNvPr>
          <p:cNvSpPr txBox="1"/>
          <p:nvPr/>
        </p:nvSpPr>
        <p:spPr>
          <a:xfrm>
            <a:off x="3791787" y="181832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3EE32D-C166-0C3B-9B47-6C01AB2E956C}"/>
              </a:ext>
            </a:extLst>
          </p:cNvPr>
          <p:cNvSpPr txBox="1"/>
          <p:nvPr/>
        </p:nvSpPr>
        <p:spPr>
          <a:xfrm>
            <a:off x="5709404" y="1617592"/>
            <a:ext cx="1954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Week_2.Rproj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F3D8DF-57DE-F284-A7A9-26F4C9EE89AC}"/>
              </a:ext>
            </a:extLst>
          </p:cNvPr>
          <p:cNvGrpSpPr/>
          <p:nvPr/>
        </p:nvGrpSpPr>
        <p:grpSpPr>
          <a:xfrm>
            <a:off x="4202691" y="2267813"/>
            <a:ext cx="4243942" cy="3427219"/>
            <a:chOff x="7861917" y="2291969"/>
            <a:chExt cx="4243942" cy="342721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7B976A4-69E8-E53A-9CDC-18594E5EE463}"/>
                </a:ext>
              </a:extLst>
            </p:cNvPr>
            <p:cNvGrpSpPr/>
            <p:nvPr/>
          </p:nvGrpSpPr>
          <p:grpSpPr>
            <a:xfrm>
              <a:off x="7861917" y="2422635"/>
              <a:ext cx="4243942" cy="3296553"/>
              <a:chOff x="7861917" y="2422635"/>
              <a:chExt cx="4243942" cy="329655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06DE04-83BE-4272-CFC2-20D581D6AA05}"/>
                  </a:ext>
                </a:extLst>
              </p:cNvPr>
              <p:cNvSpPr txBox="1"/>
              <p:nvPr/>
            </p:nvSpPr>
            <p:spPr>
              <a:xfrm>
                <a:off x="9384826" y="2422635"/>
                <a:ext cx="79226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Data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1064D4-4B62-56D5-1FDB-6775A2BE64E0}"/>
                  </a:ext>
                </a:extLst>
              </p:cNvPr>
              <p:cNvSpPr txBox="1"/>
              <p:nvPr/>
            </p:nvSpPr>
            <p:spPr>
              <a:xfrm>
                <a:off x="9400592" y="3237186"/>
                <a:ext cx="9541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Script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BE413C-A829-AEBC-794D-D6BA99A3555D}"/>
                  </a:ext>
                </a:extLst>
              </p:cNvPr>
              <p:cNvSpPr txBox="1"/>
              <p:nvPr/>
            </p:nvSpPr>
            <p:spPr>
              <a:xfrm>
                <a:off x="9442633" y="4136991"/>
                <a:ext cx="108715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Output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0FA31-FDFC-92FD-7199-D1A7A073D585}"/>
                  </a:ext>
                </a:extLst>
              </p:cNvPr>
              <p:cNvSpPr txBox="1"/>
              <p:nvPr/>
            </p:nvSpPr>
            <p:spPr>
              <a:xfrm>
                <a:off x="10189309" y="3717220"/>
                <a:ext cx="1916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 err="1"/>
                  <a:t>Lecture_script.R</a:t>
                </a:r>
                <a:endParaRPr lang="en-AU" b="1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3E32008-96F5-A7C1-04D7-D088645F3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1917" y="4358124"/>
                <a:ext cx="1098331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023542F-518B-8BB8-9C7A-6A181E079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1917" y="3413652"/>
                <a:ext cx="1098331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6DA0712-1EC3-F846-0DBB-4D44D023C2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1917" y="2574494"/>
                <a:ext cx="1098331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DE70E87-0105-DB89-82EA-02BC230A9A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96458" y="3885856"/>
                <a:ext cx="777498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6" descr="RStudio SVG and transparent PNG icons | TechIcons">
                <a:extLst>
                  <a:ext uri="{FF2B5EF4-FFF2-40B4-BE49-F238E27FC236}">
                    <a16:creationId xmlns:a16="http://schemas.microsoft.com/office/drawing/2014/main" id="{9D69B3E2-E2CD-C4A6-F304-F1A5BE26B8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0782" y="3703566"/>
                <a:ext cx="386135" cy="386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A5DC63D-8659-C426-B32B-E714166ED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1102" y="3627049"/>
                <a:ext cx="0" cy="289858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D93D983-FF23-51EC-3F7E-86D6AD611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521" y="4550233"/>
                <a:ext cx="0" cy="212836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BBA53FB-975F-74D4-BF8A-90BFD6539A38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9130352" y="4705377"/>
                <a:ext cx="581224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A49F3E7-41FF-5B43-05EC-2204941216F6}"/>
                  </a:ext>
                </a:extLst>
              </p:cNvPr>
              <p:cNvGrpSpPr/>
              <p:nvPr/>
            </p:nvGrpSpPr>
            <p:grpSpPr>
              <a:xfrm>
                <a:off x="9711576" y="4447299"/>
                <a:ext cx="1173424" cy="516155"/>
                <a:chOff x="9302141" y="5470887"/>
                <a:chExt cx="1173424" cy="51615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EEB20DD-3FD2-AD65-6D17-2E5734237EBC}"/>
                    </a:ext>
                  </a:extLst>
                </p:cNvPr>
                <p:cNvSpPr txBox="1"/>
                <p:nvPr/>
              </p:nvSpPr>
              <p:spPr>
                <a:xfrm>
                  <a:off x="9749404" y="5544298"/>
                  <a:ext cx="7261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b="1" dirty="0"/>
                    <a:t>Plots</a:t>
                  </a:r>
                </a:p>
              </p:txBody>
            </p:sp>
            <p:pic>
              <p:nvPicPr>
                <p:cNvPr id="24" name="Graphic 23" descr="Open folder with solid fill">
                  <a:extLst>
                    <a:ext uri="{FF2B5EF4-FFF2-40B4-BE49-F238E27FC236}">
                      <a16:creationId xmlns:a16="http://schemas.microsoft.com/office/drawing/2014/main" id="{9913B635-662D-9573-E460-D37253C8F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02141" y="5470887"/>
                  <a:ext cx="516155" cy="516155"/>
                </a:xfrm>
                <a:prstGeom prst="rect">
                  <a:avLst/>
                </a:prstGeom>
              </p:spPr>
            </p:pic>
          </p:grpSp>
          <p:pic>
            <p:nvPicPr>
              <p:cNvPr id="25" name="Graphic 24" descr="Open folder with solid fill">
                <a:extLst>
                  <a:ext uri="{FF2B5EF4-FFF2-40B4-BE49-F238E27FC236}">
                    <a16:creationId xmlns:a16="http://schemas.microsoft.com/office/drawing/2014/main" id="{96C88D89-E572-8389-46ED-0665365A2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73604" y="4006325"/>
                <a:ext cx="687003" cy="687003"/>
              </a:xfrm>
              <a:prstGeom prst="rect">
                <a:avLst/>
              </a:prstGeom>
            </p:spPr>
          </p:pic>
          <p:pic>
            <p:nvPicPr>
              <p:cNvPr id="26" name="Graphic 25" descr="Open folder with solid fill">
                <a:extLst>
                  <a:ext uri="{FF2B5EF4-FFF2-40B4-BE49-F238E27FC236}">
                    <a16:creationId xmlns:a16="http://schemas.microsoft.com/office/drawing/2014/main" id="{37A69548-8BC1-EDFD-EDBF-E65203E22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31563" y="3106520"/>
                <a:ext cx="687003" cy="68700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210D26-0C27-B8B2-6C92-1B540E6922B3}"/>
                  </a:ext>
                </a:extLst>
              </p:cNvPr>
              <p:cNvSpPr txBox="1"/>
              <p:nvPr/>
            </p:nvSpPr>
            <p:spPr>
              <a:xfrm>
                <a:off x="9444908" y="5162851"/>
                <a:ext cx="11660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Lecture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F4CD4E-8775-6C17-8D9C-6021A7E214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192" y="5383984"/>
                <a:ext cx="1098331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Graphic 30" descr="Open folder with solid fill">
                <a:extLst>
                  <a:ext uri="{FF2B5EF4-FFF2-40B4-BE49-F238E27FC236}">
                    <a16:creationId xmlns:a16="http://schemas.microsoft.com/office/drawing/2014/main" id="{C1C94031-DB2E-7643-C8E7-FB16B6AB6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75879" y="5032185"/>
                <a:ext cx="687003" cy="687003"/>
              </a:xfrm>
              <a:prstGeom prst="rect">
                <a:avLst/>
              </a:prstGeom>
            </p:spPr>
          </p:pic>
        </p:grpSp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33687E2C-7551-87D4-8086-A2ED4FF8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15797" y="2291969"/>
              <a:ext cx="687003" cy="687003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0CE2E3-891E-0113-A618-97B35EF29ED8}"/>
              </a:ext>
            </a:extLst>
          </p:cNvPr>
          <p:cNvGrpSpPr/>
          <p:nvPr/>
        </p:nvGrpSpPr>
        <p:grpSpPr>
          <a:xfrm>
            <a:off x="4284048" y="2217659"/>
            <a:ext cx="3405353" cy="859627"/>
            <a:chOff x="5098472" y="2291705"/>
            <a:chExt cx="3405353" cy="85962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6FCAAE5-8B3A-0E16-4068-2DB0AA9A0606}"/>
                </a:ext>
              </a:extLst>
            </p:cNvPr>
            <p:cNvGrpSpPr/>
            <p:nvPr/>
          </p:nvGrpSpPr>
          <p:grpSpPr>
            <a:xfrm>
              <a:off x="5098472" y="2481862"/>
              <a:ext cx="3405353" cy="430887"/>
              <a:chOff x="5098472" y="2481862"/>
              <a:chExt cx="3405353" cy="43088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14C4F6-93C7-CFD7-34DD-756619DEDE34}"/>
                  </a:ext>
                </a:extLst>
              </p:cNvPr>
              <p:cNvSpPr txBox="1"/>
              <p:nvPr/>
            </p:nvSpPr>
            <p:spPr>
              <a:xfrm>
                <a:off x="6536363" y="2481862"/>
                <a:ext cx="19674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Quarto (.</a:t>
                </a:r>
                <a:r>
                  <a:rPr lang="en-AU" sz="2200" b="1" dirty="0" err="1"/>
                  <a:t>qmd</a:t>
                </a:r>
                <a:r>
                  <a:rPr lang="en-AU" sz="2200" b="1" dirty="0"/>
                  <a:t>)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D491519-1CBF-97DC-5347-94684A1724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8472" y="2634532"/>
                <a:ext cx="799920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Picture 2" descr="Quarto">
              <a:extLst>
                <a:ext uri="{FF2B5EF4-FFF2-40B4-BE49-F238E27FC236}">
                  <a16:creationId xmlns:a16="http://schemas.microsoft.com/office/drawing/2014/main" id="{CEAAEA92-8A60-FCA6-E921-DE94EC1AF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" t="12095" r="78528" b="-1"/>
            <a:stretch/>
          </p:blipFill>
          <p:spPr bwMode="auto">
            <a:xfrm>
              <a:off x="5874328" y="2291705"/>
              <a:ext cx="761778" cy="859627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745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39 L -0.00156 0.15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35CBE-DD57-12BC-F2AE-CBFF3E2A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3B02-15AF-5FDD-30E6-0BC4281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052" y="0"/>
            <a:ext cx="10845290" cy="1325563"/>
          </a:xfrm>
        </p:spPr>
        <p:txBody>
          <a:bodyPr/>
          <a:lstStyle/>
          <a:p>
            <a:r>
              <a:rPr lang="en-AU" dirty="0"/>
              <a:t>What is Quarto?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8B0F-7467-8CC2-E6E4-C62BDBF3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1115366"/>
            <a:ext cx="8772211" cy="574263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dirty="0"/>
              <a:t>An open-source tool that seamlessly integrates code, results, and narrative text into a single document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Key Features: </a:t>
            </a:r>
          </a:p>
          <a:p>
            <a:r>
              <a:rPr lang="en-AU" dirty="0"/>
              <a:t>Multi-language Support: Works with R, Python, Julia, and more.</a:t>
            </a:r>
          </a:p>
          <a:p>
            <a:r>
              <a:rPr lang="en-AU" dirty="0"/>
              <a:t>Versatile Outputs: Generate reports, presentations, websites, and dashboards in formats like HTML, PDF, and Word.</a:t>
            </a:r>
          </a:p>
          <a:p>
            <a:r>
              <a:rPr lang="en-AU" dirty="0"/>
              <a:t>Reproducibility: Ensures that analyses are transparent and reproducible by embedding code and its output directly within the document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Use Cases:</a:t>
            </a:r>
          </a:p>
          <a:p>
            <a:r>
              <a:rPr lang="en-AU" dirty="0"/>
              <a:t>Communication: Present findings to stakeholders with clear narratives and visualisations.</a:t>
            </a:r>
          </a:p>
          <a:p>
            <a:r>
              <a:rPr lang="en-AU" dirty="0"/>
              <a:t>Collaboration: Share comprehensive analyses with peers, including code and results.</a:t>
            </a:r>
          </a:p>
          <a:p>
            <a:r>
              <a:rPr lang="en-AU" dirty="0"/>
              <a:t>Documentation: Maintain a detailed record of data analysis processes and decisions.</a:t>
            </a:r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r>
              <a:rPr lang="en-AU" b="1" dirty="0"/>
              <a:t>Integration:</a:t>
            </a:r>
          </a:p>
          <a:p>
            <a:r>
              <a:rPr lang="en-AU" dirty="0"/>
              <a:t>Fully compatible with RStudio and other IDEs, providing a user-friendly interface for creating and rendering documents.</a:t>
            </a:r>
          </a:p>
        </p:txBody>
      </p:sp>
      <p:pic>
        <p:nvPicPr>
          <p:cNvPr id="3074" name="Picture 2" descr="Von R Markdown zu Quarto">
            <a:extLst>
              <a:ext uri="{FF2B5EF4-FFF2-40B4-BE49-F238E27FC236}">
                <a16:creationId xmlns:a16="http://schemas.microsoft.com/office/drawing/2014/main" id="{0ECD7F6C-07F6-A88C-0FAE-603AF00B8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56" y="3312848"/>
            <a:ext cx="4029244" cy="115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. Quarto Basics">
            <a:extLst>
              <a:ext uri="{FF2B5EF4-FFF2-40B4-BE49-F238E27FC236}">
                <a16:creationId xmlns:a16="http://schemas.microsoft.com/office/drawing/2014/main" id="{C30BA430-FA12-E9B9-464D-5B4C05BE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902" y="1408346"/>
            <a:ext cx="3549820" cy="1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7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1E6E-EBDC-3270-E7AD-7686CB5B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C2AC7-306B-D081-D039-3D09EB9E7662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42DD57-0C49-618F-3EA6-0D816F3C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0" y="539628"/>
            <a:ext cx="10366270" cy="583102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B83C04D-FECF-4A96-8DD7-055E0C63C8BE}"/>
              </a:ext>
            </a:extLst>
          </p:cNvPr>
          <p:cNvGrpSpPr/>
          <p:nvPr/>
        </p:nvGrpSpPr>
        <p:grpSpPr>
          <a:xfrm>
            <a:off x="6290268" y="200968"/>
            <a:ext cx="2710731" cy="4410444"/>
            <a:chOff x="6290268" y="200968"/>
            <a:chExt cx="2710731" cy="44104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1075E-AA0B-7BB5-4ADE-93533B046DBC}"/>
                </a:ext>
              </a:extLst>
            </p:cNvPr>
            <p:cNvSpPr txBox="1"/>
            <p:nvPr/>
          </p:nvSpPr>
          <p:spPr>
            <a:xfrm>
              <a:off x="7276681" y="4242080"/>
              <a:ext cx="1724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Project folders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F0C1DD-C48C-98C9-F8B3-253AC05CEC3D}"/>
                </a:ext>
              </a:extLst>
            </p:cNvPr>
            <p:cNvGrpSpPr/>
            <p:nvPr/>
          </p:nvGrpSpPr>
          <p:grpSpPr>
            <a:xfrm>
              <a:off x="6290268" y="200968"/>
              <a:ext cx="1897619" cy="462223"/>
              <a:chOff x="6290268" y="200968"/>
              <a:chExt cx="1897619" cy="46222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7BA8BC-39E3-5B2A-CCE2-51DFE9CED875}"/>
                  </a:ext>
                </a:extLst>
              </p:cNvPr>
              <p:cNvSpPr txBox="1"/>
              <p:nvPr/>
            </p:nvSpPr>
            <p:spPr>
              <a:xfrm>
                <a:off x="6611815" y="200968"/>
                <a:ext cx="1576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/>
                  <a:t>Project name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970224F-ECD2-D911-1CDC-58E155953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0268" y="351692"/>
                <a:ext cx="381837" cy="31149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D445C1-8B70-03BC-52BC-B8158BC99F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2976" y="3888713"/>
              <a:ext cx="453850" cy="4337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18AC61-10C9-EA1E-9A4C-1046CE114B67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197793-1812-9A94-12EB-A9EA4954464B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F177176B-6801-0340-1484-0425CF64B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7645A3-A26E-62CF-5F32-FEA5D6971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2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44 L -0.26185 -0.09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-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AB6FA-F8D6-0014-34B4-3D892597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71AD-8083-96D1-0422-5E290066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AA922-EE37-0C1D-F899-C0DB3F523F50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EAF62A-62DB-B0B8-AF4C-96623557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0" y="539628"/>
            <a:ext cx="10366270" cy="58310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ABD1473-2018-435C-B66A-A14CCBF323B1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18336E-6F5F-DB4F-F6FE-51188E4C4A9B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4F48D6B2-33B6-E1E8-BFBE-21D97721D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2A5435-DE5D-CFF3-8500-6A0B08CED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EAB815-15A1-D772-C7CF-2B05FB515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20" y="539628"/>
            <a:ext cx="10374399" cy="5835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C21853-10F5-BC0F-42CB-5F9C9F452B35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72393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80B7-C60F-9623-66D3-46229DC6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826-4C67-C281-3520-BA272588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FE358-6140-BE8C-31F6-BEBEE95E1BAB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3EFCC4-BBCD-E5AF-A44B-F21E21BF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0" y="539628"/>
            <a:ext cx="10366270" cy="58310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581F784-9B4E-838A-DA74-73FFBA103FDF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98E653-85A8-D467-866F-83CAFE471C97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CD321890-197F-3818-EFD4-EE0FC00A8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7FD28D-AD60-37FB-A696-819753262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1070311-C4DA-942C-11E2-D7E082DB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20" y="539628"/>
            <a:ext cx="10374399" cy="5835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7A466C-46C3-6D92-FBAE-9AE2DF7DDA3C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AAA53-C6EB-1FC8-4125-5B7344A3C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19531"/>
            <a:ext cx="10461171" cy="588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9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2B133-21D7-9AB8-48A8-47270F317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C35-E00A-1DDC-E7BE-7B023A0B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6F0DD-E8C1-9327-F1A6-04D37A8EE283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C33EFA-D5D5-8EE6-1C32-7B76749C01D1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509296-5603-CD72-971A-CDC989149424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BF6C3C4A-63C2-CB1F-6927-1C7813C6E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6830D52-DB8C-AED6-A811-6CDC96617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883BF70-2328-7F2E-F48A-CA1836E15AB3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9E6DA-4217-12A3-0483-89DF1294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620011"/>
            <a:ext cx="10470400" cy="58896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C95A196-8DE8-32FE-8754-68B121F14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E7D0E87-F154-FCEC-6A63-998A33886814}"/>
              </a:ext>
            </a:extLst>
          </p:cNvPr>
          <p:cNvGrpSpPr/>
          <p:nvPr/>
        </p:nvGrpSpPr>
        <p:grpSpPr>
          <a:xfrm>
            <a:off x="2451799" y="1147188"/>
            <a:ext cx="4769617" cy="3211567"/>
            <a:chOff x="2481943" y="1167284"/>
            <a:chExt cx="4769617" cy="32115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77A8AF-3AE6-9EB0-53C9-D93F12C4544E}"/>
                </a:ext>
              </a:extLst>
            </p:cNvPr>
            <p:cNvSpPr/>
            <p:nvPr/>
          </p:nvSpPr>
          <p:spPr>
            <a:xfrm>
              <a:off x="6096000" y="4145504"/>
              <a:ext cx="1155560" cy="233347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620F2B-C3F4-62FB-F68D-6C427703FAFF}"/>
                </a:ext>
              </a:extLst>
            </p:cNvPr>
            <p:cNvSpPr txBox="1"/>
            <p:nvPr/>
          </p:nvSpPr>
          <p:spPr>
            <a:xfrm>
              <a:off x="3458307" y="1167284"/>
              <a:ext cx="1178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Metadata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EFD756-0D2F-8395-604B-99FA47FC3B62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2481943" y="1351950"/>
              <a:ext cx="976364" cy="10506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2A0DAA3-2BC8-B243-5E2F-D9099AFCF66C}"/>
              </a:ext>
            </a:extLst>
          </p:cNvPr>
          <p:cNvSpPr txBox="1"/>
          <p:nvPr/>
        </p:nvSpPr>
        <p:spPr>
          <a:xfrm rot="16200000">
            <a:off x="-168525" y="2111604"/>
            <a:ext cx="10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LINE #’s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B17B1D-FEDC-547C-6CBD-CD9C7E6239C5}"/>
              </a:ext>
            </a:extLst>
          </p:cNvPr>
          <p:cNvCxnSpPr>
            <a:cxnSpLocks/>
          </p:cNvCxnSpPr>
          <p:nvPr/>
        </p:nvCxnSpPr>
        <p:spPr>
          <a:xfrm flipV="1">
            <a:off x="424206" y="1451728"/>
            <a:ext cx="499621" cy="452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11B121-99C0-7082-7963-7A6A33443D26}"/>
              </a:ext>
            </a:extLst>
          </p:cNvPr>
          <p:cNvCxnSpPr>
            <a:cxnSpLocks/>
          </p:cNvCxnSpPr>
          <p:nvPr/>
        </p:nvCxnSpPr>
        <p:spPr>
          <a:xfrm>
            <a:off x="350362" y="2791905"/>
            <a:ext cx="564038" cy="4037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02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6A3F-C2DE-2F13-CB5B-2CEB0AD2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A41A-59A3-A210-961C-EB0552D7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CB7E8-EB0A-0292-6925-0FFA184A40D9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E3A9D4-C6E7-4705-E96C-E424A02BB7E4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D2991F-4723-6360-4DF1-34EB1065E3F9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CC55219F-09FF-42F4-8EF9-FE633C557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F60285-ED52-0936-1417-8AA6E75A5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64F88F3-37A1-C17B-8653-CECAD1355A98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E6B36-FF96-DA81-6C34-88189653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620011"/>
            <a:ext cx="10470400" cy="58896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7E4C9AD-D0C0-B702-84A6-715967B05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C7182B5-E909-6004-9277-3E88AE356885}"/>
              </a:ext>
            </a:extLst>
          </p:cNvPr>
          <p:cNvSpPr txBox="1"/>
          <p:nvPr/>
        </p:nvSpPr>
        <p:spPr>
          <a:xfrm>
            <a:off x="4974546" y="1469271"/>
            <a:ext cx="60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Text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C3FE78-1338-3958-94E9-328B618602B0}"/>
              </a:ext>
            </a:extLst>
          </p:cNvPr>
          <p:cNvCxnSpPr>
            <a:cxnSpLocks/>
          </p:cNvCxnSpPr>
          <p:nvPr/>
        </p:nvCxnSpPr>
        <p:spPr>
          <a:xfrm flipH="1">
            <a:off x="4904340" y="1819373"/>
            <a:ext cx="346390" cy="3166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7C6640E-4283-D184-190A-6B0A42BAEB75}"/>
              </a:ext>
            </a:extLst>
          </p:cNvPr>
          <p:cNvSpPr txBox="1"/>
          <p:nvPr/>
        </p:nvSpPr>
        <p:spPr>
          <a:xfrm>
            <a:off x="3081328" y="2960277"/>
            <a:ext cx="17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Code ‘Chunks’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64C5AA-6254-AC75-AB06-DA0FE0525BBE}"/>
              </a:ext>
            </a:extLst>
          </p:cNvPr>
          <p:cNvCxnSpPr>
            <a:cxnSpLocks/>
          </p:cNvCxnSpPr>
          <p:nvPr/>
        </p:nvCxnSpPr>
        <p:spPr>
          <a:xfrm flipH="1">
            <a:off x="2253006" y="3139126"/>
            <a:ext cx="7824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E6BDF1D-51C5-C09E-61C2-37E980C52A1D}"/>
              </a:ext>
            </a:extLst>
          </p:cNvPr>
          <p:cNvSpPr txBox="1"/>
          <p:nvPr/>
        </p:nvSpPr>
        <p:spPr>
          <a:xfrm>
            <a:off x="2666550" y="1734794"/>
            <a:ext cx="16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Text headings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65EDE7-FFE6-45BA-200E-E68D5448FD5F}"/>
              </a:ext>
            </a:extLst>
          </p:cNvPr>
          <p:cNvCxnSpPr>
            <a:cxnSpLocks/>
          </p:cNvCxnSpPr>
          <p:nvPr/>
        </p:nvCxnSpPr>
        <p:spPr>
          <a:xfrm flipH="1">
            <a:off x="1649691" y="1934066"/>
            <a:ext cx="1047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7FC6666-6B67-B8C7-5BF6-EDDE112D4AA0}"/>
              </a:ext>
            </a:extLst>
          </p:cNvPr>
          <p:cNvSpPr/>
          <p:nvPr/>
        </p:nvSpPr>
        <p:spPr>
          <a:xfrm>
            <a:off x="664297" y="892014"/>
            <a:ext cx="1155560" cy="233347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6D530B-4C2B-80AA-F251-98417A7298F1}"/>
              </a:ext>
            </a:extLst>
          </p:cNvPr>
          <p:cNvCxnSpPr>
            <a:cxnSpLocks/>
          </p:cNvCxnSpPr>
          <p:nvPr/>
        </p:nvCxnSpPr>
        <p:spPr>
          <a:xfrm flipV="1">
            <a:off x="967992" y="1034981"/>
            <a:ext cx="0" cy="5841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EF7031-2498-68E6-5FE5-470A422807B4}"/>
              </a:ext>
            </a:extLst>
          </p:cNvPr>
          <p:cNvCxnSpPr>
            <a:cxnSpLocks/>
          </p:cNvCxnSpPr>
          <p:nvPr/>
        </p:nvCxnSpPr>
        <p:spPr>
          <a:xfrm>
            <a:off x="943314" y="1597688"/>
            <a:ext cx="1821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168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4977E-4276-41AF-0FA4-671E1BBF8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E029-1720-1A0E-71BE-AFAB115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A4417-AAC6-2EC6-3C0D-4AB5FDA0DC46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DEF09A-CDF5-5DF5-92FE-D2FE31F22A19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2C4834-08C2-44A8-F755-5E9C32E31ED8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75B757EC-0B95-DDC3-C3B2-4DFC3C86B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F0D06B-AB86-5568-70D9-CCC6BFAD6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DBA8BF7-95FB-D313-F22B-9D8427B63E7A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40B1D-59E2-C389-3D05-C94C33137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620011"/>
            <a:ext cx="10470400" cy="58896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AA6C517-A812-BAC9-C2CF-CF5A63CAC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4B54DA-F5EA-B6BA-911E-851F1A9A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FA671F-4B49-D0A4-85F6-9D241E167642}"/>
              </a:ext>
            </a:extLst>
          </p:cNvPr>
          <p:cNvSpPr/>
          <p:nvPr/>
        </p:nvSpPr>
        <p:spPr>
          <a:xfrm>
            <a:off x="1503282" y="882587"/>
            <a:ext cx="2578524" cy="233347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AAA7A-4299-3743-D105-F20F4F2574A6}"/>
              </a:ext>
            </a:extLst>
          </p:cNvPr>
          <p:cNvSpPr txBox="1"/>
          <p:nvPr/>
        </p:nvSpPr>
        <p:spPr>
          <a:xfrm>
            <a:off x="2985491" y="1148759"/>
            <a:ext cx="2783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Check out the tool bar : change text formatting and see how source code changes!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7C68AC-FC1F-8A17-64CD-D5A4A9C26821}"/>
              </a:ext>
            </a:extLst>
          </p:cNvPr>
          <p:cNvCxnSpPr>
            <a:cxnSpLocks/>
          </p:cNvCxnSpPr>
          <p:nvPr/>
        </p:nvCxnSpPr>
        <p:spPr>
          <a:xfrm flipH="1" flipV="1">
            <a:off x="1112363" y="1074656"/>
            <a:ext cx="1847653" cy="7635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4CC5CD-803B-DCDA-8FF3-30C95B9038B8}"/>
              </a:ext>
            </a:extLst>
          </p:cNvPr>
          <p:cNvCxnSpPr>
            <a:cxnSpLocks/>
          </p:cNvCxnSpPr>
          <p:nvPr/>
        </p:nvCxnSpPr>
        <p:spPr>
          <a:xfrm flipH="1" flipV="1">
            <a:off x="2667786" y="1065229"/>
            <a:ext cx="256094" cy="7462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3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183C-07D4-269B-CCF5-D6DE7218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7350FBA-B257-40DB-49F6-DFEFAA5BF785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47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2471-6C02-F63B-E052-AC3869EA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Quarto live DEMO with Kris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8184-2C8E-DE84-4D17-B7B0E8571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Here we will go over…</a:t>
            </a:r>
          </a:p>
          <a:p>
            <a:pPr lvl="1"/>
            <a:r>
              <a:rPr lang="en-AU" dirty="0"/>
              <a:t>setting up metadata to render into a word document</a:t>
            </a:r>
          </a:p>
          <a:p>
            <a:pPr lvl="1"/>
            <a:r>
              <a:rPr lang="en-AU" dirty="0"/>
              <a:t>formatting code chunks</a:t>
            </a:r>
          </a:p>
          <a:p>
            <a:pPr lvl="1"/>
            <a:r>
              <a:rPr lang="en-AU" dirty="0"/>
              <a:t>how code should be in code chunks</a:t>
            </a:r>
          </a:p>
          <a:p>
            <a:pPr lvl="1"/>
            <a:r>
              <a:rPr lang="en-AU" dirty="0"/>
              <a:t>practicing writing results under code chunks</a:t>
            </a:r>
          </a:p>
          <a:p>
            <a:pPr lvl="1"/>
            <a:r>
              <a:rPr lang="en-AU" dirty="0"/>
              <a:t>rendering document with appropriate code, plots, and write up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698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78CC-0014-F481-C41A-4EB98FC9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 activity: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3121-9448-995C-2205-FBD03818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effectLst/>
                <a:latin typeface="Helvetica" pitchFamily="2" charset="0"/>
              </a:rPr>
              <a:t>Q1. Create a vector that records the shoe sizes of 10 people in</a:t>
            </a:r>
            <a:r>
              <a:rPr lang="en-AU" dirty="0">
                <a:latin typeface="Helvetica" pitchFamily="2" charset="0"/>
              </a:rPr>
              <a:t> </a:t>
            </a:r>
            <a:r>
              <a:rPr lang="en-AU" dirty="0">
                <a:effectLst/>
                <a:latin typeface="Helvetica" pitchFamily="2" charset="0"/>
              </a:rPr>
              <a:t>class</a:t>
            </a:r>
          </a:p>
          <a:p>
            <a:r>
              <a:rPr lang="en-AU" dirty="0">
                <a:effectLst/>
                <a:latin typeface="Helvetica" pitchFamily="2" charset="0"/>
              </a:rPr>
              <a:t>Q2. calculate the mean, median, </a:t>
            </a:r>
            <a:r>
              <a:rPr lang="en-AU" dirty="0" err="1">
                <a:effectLst/>
                <a:latin typeface="Helvetica" pitchFamily="2" charset="0"/>
              </a:rPr>
              <a:t>sd</a:t>
            </a:r>
            <a:r>
              <a:rPr lang="en-AU" dirty="0">
                <a:effectLst/>
                <a:latin typeface="Helvetica" pitchFamily="2" charset="0"/>
              </a:rPr>
              <a:t>, var, IQR</a:t>
            </a:r>
          </a:p>
          <a:p>
            <a:r>
              <a:rPr lang="en-AU" dirty="0">
                <a:effectLst/>
                <a:latin typeface="Helvetica" pitchFamily="2" charset="0"/>
              </a:rPr>
              <a:t>Q3. Create a histogram of the data. Is it skewed. Can you</a:t>
            </a:r>
            <a:r>
              <a:rPr lang="en-AU" dirty="0">
                <a:latin typeface="Helvetica" pitchFamily="2" charset="0"/>
              </a:rPr>
              <a:t> </a:t>
            </a:r>
            <a:r>
              <a:rPr lang="en-AU" dirty="0">
                <a:effectLst/>
                <a:latin typeface="Helvetica" pitchFamily="2" charset="0"/>
              </a:rPr>
              <a:t>change the bin sizes of the </a:t>
            </a:r>
            <a:r>
              <a:rPr lang="en-AU" dirty="0" err="1">
                <a:effectLst/>
                <a:latin typeface="Helvetica" pitchFamily="2" charset="0"/>
              </a:rPr>
              <a:t>histogramm</a:t>
            </a:r>
            <a:r>
              <a:rPr lang="en-AU" dirty="0">
                <a:effectLst/>
                <a:latin typeface="Helvetica" pitchFamily="2" charset="0"/>
              </a:rPr>
              <a:t> </a:t>
            </a:r>
          </a:p>
          <a:p>
            <a:pPr lvl="1"/>
            <a:r>
              <a:rPr lang="en-AU" dirty="0">
                <a:effectLst/>
                <a:latin typeface="Helvetica" pitchFamily="2" charset="0"/>
              </a:rPr>
              <a:t>(Hint: ?hist) </a:t>
            </a:r>
          </a:p>
          <a:p>
            <a:pPr lvl="1"/>
            <a:r>
              <a:rPr lang="en-AU" dirty="0">
                <a:latin typeface="Helvetica" pitchFamily="2" charset="0"/>
              </a:rPr>
              <a:t>Use other resources</a:t>
            </a:r>
            <a:endParaRPr lang="en-AU" dirty="0">
              <a:effectLst/>
              <a:latin typeface="Helvetica" pitchFamily="2" charset="0"/>
            </a:endParaRPr>
          </a:p>
          <a:p>
            <a:r>
              <a:rPr lang="en-AU" dirty="0">
                <a:effectLst/>
                <a:latin typeface="Helvetica" pitchFamily="2" charset="0"/>
              </a:rPr>
              <a:t>Q4. Extra: separate your data into male and female show sizes</a:t>
            </a:r>
            <a:r>
              <a:rPr lang="en-AU" dirty="0">
                <a:latin typeface="Helvetica" pitchFamily="2" charset="0"/>
              </a:rPr>
              <a:t> </a:t>
            </a:r>
            <a:r>
              <a:rPr lang="en-AU" dirty="0">
                <a:effectLst/>
                <a:latin typeface="Helvetica" pitchFamily="2" charset="0"/>
              </a:rPr>
              <a:t>and repeat 1-3 for the split data sets.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177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11C70-D50E-D3A9-818A-AB0D07DC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E0633E3-8847-A85B-9580-5F1F50204672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6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AEFA7-05B9-0C44-2DFA-2048BE5F6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DBB8DCF-0B79-7815-096D-832F96EA02FC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3619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2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23DC-5566-325C-4EAF-691789186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2077EC5-49EB-2448-301A-AE4F0630F608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9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70EE-BBF5-4FF4-1C42-A6C11BF2D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47D201C-F637-F049-91D7-7F848FC8B8D8}"/>
              </a:ext>
            </a:extLst>
          </p:cNvPr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38988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90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9.8|3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9.8|38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7518</TotalTime>
  <Words>1893</Words>
  <Application>Microsoft Macintosh PowerPoint</Application>
  <PresentationFormat>Widescreen</PresentationFormat>
  <Paragraphs>239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ＭＳ Ｐゴシック</vt:lpstr>
      <vt:lpstr>Arial</vt:lpstr>
      <vt:lpstr>Calibri</vt:lpstr>
      <vt:lpstr>Calibri Light</vt:lpstr>
      <vt:lpstr>Helvetica</vt:lpstr>
      <vt:lpstr>Helvetica Neue Regular</vt:lpstr>
      <vt:lpstr>Office Theme</vt:lpstr>
      <vt:lpstr>PowerPoint Presentation</vt:lpstr>
      <vt:lpstr>Todays Learning objectives</vt:lpstr>
      <vt:lpstr>So you want to be a data scientist…</vt:lpstr>
      <vt:lpstr>How will you spend your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Wrangling</vt:lpstr>
      <vt:lpstr>Data Wrangling</vt:lpstr>
      <vt:lpstr>Discussion</vt:lpstr>
      <vt:lpstr>PowerPoint Presentation</vt:lpstr>
      <vt:lpstr>PowerPoint Presentation</vt:lpstr>
      <vt:lpstr>Step 1 – Are There Outliers in Y or X?</vt:lpstr>
      <vt:lpstr>Step 1 – Are There Outliers in Y or X?</vt:lpstr>
      <vt:lpstr>Step 2 – Is the Variance Similar Across Groups?</vt:lpstr>
      <vt:lpstr>Step 2 in R – Check Variance (penguins)</vt:lpstr>
      <vt:lpstr>Step 3 – Are the Data Normally Distributed? </vt:lpstr>
      <vt:lpstr>Step 3 – Check Normality (penguins)</vt:lpstr>
      <vt:lpstr>Step 4 – Are There Lots of Zeros?</vt:lpstr>
      <vt:lpstr>Step 4 –Check Zeros (penguins)</vt:lpstr>
      <vt:lpstr>Step 5 – Are the Predictors Too Similar?</vt:lpstr>
      <vt:lpstr>Step 5 in R – Check Collinearity (penguins)</vt:lpstr>
      <vt:lpstr>Step 6 – What Is the Relationship Between Y &amp; X?</vt:lpstr>
      <vt:lpstr>Step 6 in R – Plot Y vs. X (penguins)</vt:lpstr>
      <vt:lpstr>PowerPoint Presentation</vt:lpstr>
      <vt:lpstr>What is Quarto?</vt:lpstr>
      <vt:lpstr>Where to find it?</vt:lpstr>
      <vt:lpstr>Where to find it?</vt:lpstr>
      <vt:lpstr>Where to find it?</vt:lpstr>
      <vt:lpstr>Where to find it?</vt:lpstr>
      <vt:lpstr>Where to find it?</vt:lpstr>
      <vt:lpstr>Where to find it?</vt:lpstr>
      <vt:lpstr>Quarto live DEMO with Kris</vt:lpstr>
      <vt:lpstr>Class activity: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Kristoffer Wild</cp:lastModifiedBy>
  <cp:revision>139</cp:revision>
  <dcterms:created xsi:type="dcterms:W3CDTF">2018-04-05T21:49:57Z</dcterms:created>
  <dcterms:modified xsi:type="dcterms:W3CDTF">2025-08-04T07:32:04Z</dcterms:modified>
</cp:coreProperties>
</file>